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3" r:id="rId3"/>
    <p:sldId id="294" r:id="rId4"/>
    <p:sldId id="295" r:id="rId5"/>
    <p:sldId id="259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81" r:id="rId17"/>
    <p:sldId id="282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8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E76E-3292-42A4-B33A-25236BE9BCC2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E7B1-AE79-43A4-A7AC-67DD1BBF4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3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920880" cy="8821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Ученицы МБОУ СОШ </a:t>
            </a:r>
            <a:r>
              <a:rPr lang="ru-RU" dirty="0" err="1" smtClean="0"/>
              <a:t>г.Нытва</a:t>
            </a:r>
            <a:r>
              <a:rPr lang="ru-RU" dirty="0" smtClean="0"/>
              <a:t> : </a:t>
            </a:r>
            <a:r>
              <a:rPr lang="ru-RU" dirty="0" err="1" smtClean="0"/>
              <a:t>Безгодова</a:t>
            </a:r>
            <a:r>
              <a:rPr lang="ru-RU" dirty="0" smtClean="0"/>
              <a:t> Анастасия, </a:t>
            </a:r>
            <a:r>
              <a:rPr lang="ru-RU" dirty="0" err="1" smtClean="0"/>
              <a:t>Кульчер</a:t>
            </a:r>
            <a:r>
              <a:rPr lang="ru-RU" dirty="0" smtClean="0"/>
              <a:t> Екатерина.</a:t>
            </a:r>
          </a:p>
          <a:p>
            <a:r>
              <a:rPr lang="ru-RU" dirty="0" smtClean="0"/>
              <a:t>Руководитель : </a:t>
            </a:r>
            <a:r>
              <a:rPr lang="ru-RU" dirty="0" err="1" smtClean="0"/>
              <a:t>Аликина</a:t>
            </a:r>
            <a:r>
              <a:rPr lang="ru-RU" dirty="0" smtClean="0"/>
              <a:t> Марина Юрьевна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Проект.</a:t>
            </a:r>
            <a:br>
              <a:rPr lang="ru-RU" dirty="0" smtClean="0"/>
            </a:br>
            <a:r>
              <a:rPr lang="ru-RU" sz="6000" dirty="0" smtClean="0"/>
              <a:t>Решение неравенств. </a:t>
            </a:r>
            <a:r>
              <a:rPr lang="ru-RU" sz="4800" dirty="0" smtClean="0"/>
              <a:t>Задание 15.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53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1737" t="25391" r="30629" b="52953"/>
          <a:stretch/>
        </p:blipFill>
        <p:spPr>
          <a:xfrm>
            <a:off x="956387" y="188640"/>
            <a:ext cx="7335327" cy="2373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31737" t="61812" r="30629" b="21453"/>
          <a:stretch/>
        </p:blipFill>
        <p:spPr>
          <a:xfrm>
            <a:off x="956387" y="2492644"/>
            <a:ext cx="7335327" cy="1833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31737" t="58859" r="30629" b="24407"/>
          <a:stretch/>
        </p:blipFill>
        <p:spPr>
          <a:xfrm>
            <a:off x="956386" y="4206240"/>
            <a:ext cx="7335327" cy="1833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31737" t="22438" r="66262" b="74002"/>
          <a:stretch/>
        </p:blipFill>
        <p:spPr>
          <a:xfrm>
            <a:off x="998984" y="2273800"/>
            <a:ext cx="288032" cy="288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31737" t="22438" r="66262" b="74002"/>
          <a:stretch/>
        </p:blipFill>
        <p:spPr>
          <a:xfrm>
            <a:off x="1030536" y="2783314"/>
            <a:ext cx="288032" cy="28803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300192" y="3429000"/>
            <a:ext cx="1872208" cy="19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3397" t="32281" r="30629" b="40156"/>
          <a:stretch/>
        </p:blipFill>
        <p:spPr>
          <a:xfrm>
            <a:off x="683568" y="1641276"/>
            <a:ext cx="7746004" cy="33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1737" t="22438" r="31737" b="67718"/>
          <a:stretch/>
        </p:blipFill>
        <p:spPr>
          <a:xfrm>
            <a:off x="1069876" y="292924"/>
            <a:ext cx="7089778" cy="107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31545" t="37405" r="31929" b="13377"/>
          <a:stretch/>
        </p:blipFill>
        <p:spPr>
          <a:xfrm>
            <a:off x="1069876" y="1358862"/>
            <a:ext cx="7076256" cy="5360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31737" t="22438" r="66262" b="74002"/>
          <a:stretch/>
        </p:blipFill>
        <p:spPr>
          <a:xfrm>
            <a:off x="1103097" y="1079100"/>
            <a:ext cx="288032" cy="288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31737" t="22438" r="66262" b="74002"/>
          <a:stretch/>
        </p:blipFill>
        <p:spPr>
          <a:xfrm>
            <a:off x="1147632" y="1714713"/>
            <a:ext cx="288032" cy="288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51336" t="46955" r="47548" b="51061"/>
          <a:stretch/>
        </p:blipFill>
        <p:spPr>
          <a:xfrm>
            <a:off x="4716016" y="2060848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720080"/>
          </a:xfrm>
        </p:spPr>
        <p:txBody>
          <a:bodyPr/>
          <a:lstStyle/>
          <a:p>
            <a:pPr algn="l"/>
            <a:r>
              <a:rPr lang="ru-RU" sz="3600" dirty="0"/>
              <a:t>Логарифмические </a:t>
            </a:r>
            <a:r>
              <a:rPr lang="ru-RU" sz="3600" dirty="0" smtClean="0"/>
              <a:t>неравенства.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776864" cy="5184576"/>
          </a:xfrm>
        </p:spPr>
        <p:txBody>
          <a:bodyPr>
            <a:normAutofit fontScale="92500" lnSpcReduction="10000"/>
          </a:bodyPr>
          <a:lstStyle/>
          <a:p>
            <a:pPr marL="45720" indent="0" fontAlgn="base">
              <a:buNone/>
            </a:pPr>
            <a:r>
              <a:rPr lang="ru-RU" sz="2800" b="1" dirty="0"/>
              <a:t>Логарифм</a:t>
            </a:r>
            <a:r>
              <a:rPr lang="ru-RU" dirty="0"/>
              <a:t> </a:t>
            </a:r>
            <a:r>
              <a:rPr lang="ru-RU" dirty="0" smtClean="0"/>
              <a:t>            </a:t>
            </a:r>
            <a:r>
              <a:rPr lang="ru-RU" b="1" dirty="0" smtClean="0"/>
              <a:t>это показатель степени, </a:t>
            </a:r>
            <a:r>
              <a:rPr lang="ru-RU" b="1" dirty="0"/>
              <a:t>в которую</a:t>
            </a:r>
          </a:p>
          <a:p>
            <a:pPr marL="45720" indent="0" fontAlgn="base">
              <a:buNone/>
            </a:pPr>
            <a:r>
              <a:rPr lang="ru-RU" b="1" dirty="0"/>
              <a:t> нужно возвести a, чтобы получить b</a:t>
            </a:r>
            <a:r>
              <a:rPr lang="ru-RU" b="1" dirty="0" smtClean="0"/>
              <a:t>.</a:t>
            </a:r>
          </a:p>
          <a:p>
            <a:pPr marL="45720" indent="0" fontAlgn="base">
              <a:buNone/>
            </a:pPr>
            <a:endParaRPr lang="ru-RU" b="1" dirty="0"/>
          </a:p>
          <a:p>
            <a:r>
              <a:rPr lang="ru-RU" b="1" dirty="0" smtClean="0"/>
              <a:t>1. </a:t>
            </a:r>
            <a:r>
              <a:rPr lang="ru-RU" b="1" dirty="0"/>
              <a:t>ОДЗ – область допустимых значений переменных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pPr fontAlgn="base"/>
            <a:r>
              <a:rPr lang="ru-RU" b="1" dirty="0"/>
              <a:t>2. Основное логарифмическое тождество.</a:t>
            </a:r>
            <a:endParaRPr lang="ru-RU" dirty="0"/>
          </a:p>
          <a:p>
            <a:pPr fontAlgn="base"/>
            <a:r>
              <a:rPr lang="ru-RU" dirty="0"/>
              <a:t>Определение логарифма в общем виде</a:t>
            </a:r>
            <a:r>
              <a:rPr lang="ru-RU" dirty="0" smtClean="0"/>
              <a:t>:</a:t>
            </a:r>
          </a:p>
          <a:p>
            <a:pPr marL="45720" indent="0" fontAlgn="base">
              <a:buNone/>
            </a:pPr>
            <a:endParaRPr lang="ru-RU" dirty="0" smtClean="0"/>
          </a:p>
          <a:p>
            <a:pPr marL="45720" indent="0" fontAlgn="base">
              <a:buNone/>
            </a:pPr>
            <a:r>
              <a:rPr lang="ru-RU" dirty="0"/>
              <a:t>  </a:t>
            </a:r>
          </a:p>
        </p:txBody>
      </p:sp>
      <p:pic>
        <p:nvPicPr>
          <p:cNvPr id="1033" name="Picture 9" descr="http://youclever.org/website/youclever/var/custom/file/2014/06/100z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1512168" cy="11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726" t="68703" r="80438" b="20469"/>
          <a:stretch/>
        </p:blipFill>
        <p:spPr>
          <a:xfrm>
            <a:off x="5868144" y="5229200"/>
            <a:ext cx="2736304" cy="1203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6390" t="59547" r="89293" b="37063"/>
          <a:stretch/>
        </p:blipFill>
        <p:spPr>
          <a:xfrm>
            <a:off x="2339752" y="1484784"/>
            <a:ext cx="936104" cy="3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3. Логарифмические формулы.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831" t="43109" r="53875" b="30313"/>
          <a:stretch/>
        </p:blipFill>
        <p:spPr>
          <a:xfrm>
            <a:off x="539552" y="1484784"/>
            <a:ext cx="8139699" cy="30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584176"/>
          </a:xfrm>
        </p:spPr>
        <p:txBody>
          <a:bodyPr/>
          <a:lstStyle/>
          <a:p>
            <a:pPr lvl="0" algn="l"/>
            <a:r>
              <a:rPr lang="ru-RU" sz="4800" b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свойства функции: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1730592"/>
              </p:ext>
            </p:extLst>
          </p:nvPr>
        </p:nvGraphicFramePr>
        <p:xfrm>
          <a:off x="1547664" y="1628800"/>
          <a:ext cx="6008454" cy="4137408"/>
        </p:xfrm>
        <a:graphic>
          <a:graphicData uri="http://schemas.openxmlformats.org/drawingml/2006/table">
            <a:tbl>
              <a:tblPr/>
              <a:tblGrid>
                <a:gridCol w="1728191"/>
                <a:gridCol w="2277445"/>
                <a:gridCol w="2002818"/>
              </a:tblGrid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/>
                      </a:r>
                      <a:br>
                        <a:rPr lang="ru-RU" sz="1600" b="1" dirty="0">
                          <a:effectLst/>
                        </a:rPr>
                      </a:br>
                      <a:endParaRPr lang="ru-RU" sz="1600" dirty="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 &gt; 1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0 &lt; </a:t>
                      </a:r>
                      <a:r>
                        <a:rPr lang="en-US" sz="1600" i="1">
                          <a:effectLst/>
                        </a:rPr>
                        <a:t>a</a:t>
                      </a:r>
                      <a:r>
                        <a:rPr lang="en-US" sz="1600">
                          <a:effectLst/>
                        </a:rPr>
                        <a:t> &lt; 1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Область определения</a:t>
                      </a:r>
                      <a:endParaRPr lang="ru-RU" sz="160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i="1" dirty="0">
                          <a:effectLst/>
                        </a:rPr>
                        <a:t>f</a:t>
                      </a:r>
                      <a:r>
                        <a:rPr lang="en-US" sz="1600" dirty="0">
                          <a:effectLst/>
                        </a:rPr>
                        <a:t>) = (0;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>
                          <a:effectLst/>
                        </a:rPr>
                        <a:t>D</a:t>
                      </a:r>
                      <a:r>
                        <a:rPr lang="en-US" sz="1600">
                          <a:effectLst/>
                        </a:rPr>
                        <a:t>(</a:t>
                      </a:r>
                      <a:r>
                        <a:rPr lang="en-US" sz="1600" i="1">
                          <a:effectLst/>
                        </a:rPr>
                        <a:t>f</a:t>
                      </a:r>
                      <a:r>
                        <a:rPr lang="en-US" sz="1600">
                          <a:effectLst/>
                        </a:rPr>
                        <a:t>) = (0;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Область значений</a:t>
                      </a:r>
                      <a:endParaRPr lang="ru-RU" sz="160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i="1" dirty="0">
                          <a:effectLst/>
                        </a:rPr>
                        <a:t>f</a:t>
                      </a:r>
                      <a:r>
                        <a:rPr lang="en-US" sz="1600" dirty="0">
                          <a:effectLst/>
                        </a:rPr>
                        <a:t>) = (-∞;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i="1" dirty="0">
                          <a:effectLst/>
                        </a:rPr>
                        <a:t>f</a:t>
                      </a:r>
                      <a:r>
                        <a:rPr lang="en-US" sz="1600" dirty="0">
                          <a:effectLst/>
                        </a:rPr>
                        <a:t>) = (-∞;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Монотонность</a:t>
                      </a:r>
                      <a:endParaRPr lang="ru-RU" sz="160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Возрастает на (0;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Убывает на (0; +∞)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Непрерывность</a:t>
                      </a:r>
                      <a:endParaRPr lang="ru-RU" sz="160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Непрерывная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Непрерывная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568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Выпуклость</a:t>
                      </a:r>
                      <a:endParaRPr lang="ru-RU" sz="1600">
                        <a:effectLst/>
                      </a:endParaRP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Выпукла вверх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Выпукла вниз</a:t>
                      </a:r>
                    </a:p>
                  </a:txBody>
                  <a:tcPr marL="49929" marR="49929" marT="49929" marB="499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7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704856" cy="12961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5201" y="853259"/>
            <a:ext cx="7704856" cy="4338816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Неравесво</a:t>
            </a:r>
            <a:r>
              <a:rPr lang="ru-RU" dirty="0" smtClean="0"/>
              <a:t>                </a:t>
            </a:r>
            <a:r>
              <a:rPr lang="ru-RU" dirty="0"/>
              <a:t>в случае, </a:t>
            </a:r>
            <a:r>
              <a:rPr lang="ru-RU" dirty="0" smtClean="0"/>
              <a:t>если                 </a:t>
            </a:r>
            <a:r>
              <a:rPr lang="ru-RU" dirty="0"/>
              <a:t>сводится к равносильному </a:t>
            </a:r>
            <a:r>
              <a:rPr lang="ru-RU" dirty="0" smtClean="0"/>
              <a:t>неравенству                . Если же           - </a:t>
            </a:r>
            <a:r>
              <a:rPr lang="ru-RU" dirty="0"/>
              <a:t>то к </a:t>
            </a:r>
            <a:r>
              <a:rPr lang="ru-RU" dirty="0" smtClean="0"/>
              <a:t>неравенству              .</a:t>
            </a:r>
          </a:p>
          <a:p>
            <a:r>
              <a:rPr lang="ru-RU" dirty="0"/>
              <a:t>Аналогично </a:t>
            </a:r>
            <a:r>
              <a:rPr lang="ru-RU" dirty="0" smtClean="0"/>
              <a:t>неравенство                   </a:t>
            </a:r>
            <a:r>
              <a:rPr lang="ru-RU" dirty="0"/>
              <a:t> равносильно неравенствам </a:t>
            </a:r>
            <a:r>
              <a:rPr lang="ru-RU" dirty="0" smtClean="0"/>
              <a:t>для              :            ; для         :           .</a:t>
            </a:r>
          </a:p>
          <a:p>
            <a:r>
              <a:rPr lang="ru-RU" dirty="0"/>
              <a:t>Решения полученных неравенств надо пересечь с ОДЗ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3074" name="Picture 2" descr="http://www.webmath.ru/poleznoe/images/formules_4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49" y="1017288"/>
            <a:ext cx="1188340" cy="2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www.webmath.ru/poleznoe/images/formules_3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55" y="988374"/>
            <a:ext cx="1098778" cy="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ebmath.ru/poleznoe/images/formules_4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36" y="1266657"/>
            <a:ext cx="1008112" cy="2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webmath.ru/poleznoe/images/formules_3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7076"/>
            <a:ext cx="68407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ebmath.ru/poleznoe/images/formules_4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72" y="1621039"/>
            <a:ext cx="979691" cy="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webmath.ru/poleznoe/images/formules_4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9" y="2096348"/>
            <a:ext cx="1334125" cy="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ebmath.ru/poleznoe/images/formules_3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31" y="2434423"/>
            <a:ext cx="1012917" cy="1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webmath.ru/poleznoe/images/formules_4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35" y="2372557"/>
            <a:ext cx="912273" cy="2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webmath.ru/poleznoe/images/formules_3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433726"/>
            <a:ext cx="566041" cy="1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webmath.ru/poleznoe/images/formules_4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96" y="2378544"/>
            <a:ext cx="891619" cy="2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ebmath.ru/poleznoe/images/formules_37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89" y="3271931"/>
            <a:ext cx="847764" cy="2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/>
          <a:srcRect l="16794" t="41141" r="30630" b="33266"/>
          <a:stretch/>
        </p:blipFill>
        <p:spPr>
          <a:xfrm>
            <a:off x="0" y="3789040"/>
            <a:ext cx="9125653" cy="24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885384" cy="5544616"/>
          </a:xfrm>
        </p:spPr>
        <p:txBody>
          <a:bodyPr/>
          <a:lstStyle/>
          <a:p>
            <a:r>
              <a:rPr lang="ru-RU" b="1" dirty="0"/>
              <a:t>2. Решение логарифмического неравенства </a:t>
            </a:r>
            <a:r>
              <a:rPr lang="ru-RU" b="1" dirty="0" smtClean="0"/>
              <a:t>вида                           </a:t>
            </a:r>
            <a:r>
              <a:rPr lang="ru-RU" dirty="0"/>
              <a:t>равносильно решению </a:t>
            </a:r>
            <a:r>
              <a:rPr lang="ru-RU" dirty="0" smtClean="0"/>
              <a:t>следующих </a:t>
            </a:r>
            <a:r>
              <a:rPr lang="ru-RU" dirty="0"/>
              <a:t>систем</a:t>
            </a:r>
            <a:r>
              <a:rPr lang="ru-RU" dirty="0" smtClean="0"/>
              <a:t>:</a:t>
            </a:r>
          </a:p>
          <a:p>
            <a:r>
              <a:rPr lang="ru-RU" dirty="0"/>
              <a:t>а</a:t>
            </a:r>
            <a:r>
              <a:rPr lang="ru-RU" dirty="0" smtClean="0"/>
              <a:t>)                                  б)</a:t>
            </a:r>
          </a:p>
          <a:p>
            <a:endParaRPr lang="ru-RU" dirty="0"/>
          </a:p>
          <a:p>
            <a:r>
              <a:rPr lang="ru-RU" dirty="0" smtClean="0"/>
              <a:t>Неравенство                            </a:t>
            </a:r>
            <a:r>
              <a:rPr lang="ru-RU" dirty="0"/>
              <a:t> в каждом из двух случаев сводится к одной из систем</a:t>
            </a:r>
            <a:r>
              <a:rPr lang="ru-RU" dirty="0" smtClean="0"/>
              <a:t>:</a:t>
            </a:r>
          </a:p>
          <a:p>
            <a:r>
              <a:rPr lang="ru-RU" dirty="0"/>
              <a:t>а</a:t>
            </a:r>
            <a:r>
              <a:rPr lang="ru-RU" dirty="0" smtClean="0"/>
              <a:t>)                                   б)</a:t>
            </a:r>
            <a:endParaRPr lang="ru-RU" dirty="0"/>
          </a:p>
        </p:txBody>
      </p:sp>
      <p:pic>
        <p:nvPicPr>
          <p:cNvPr id="4098" name="Picture 2" descr="http://www.webmath.ru/poleznoe/images/formules_4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3781"/>
            <a:ext cx="1958641" cy="2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www.webmath.ru/poleznoe/images/formules_4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25" y="1727274"/>
            <a:ext cx="2400260" cy="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ebmath.ru/poleznoe/images/formules_4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51" y="1727274"/>
            <a:ext cx="2031902" cy="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webmath.ru/poleznoe/images/formules_4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95245"/>
            <a:ext cx="2088232" cy="2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ebmath.ru/poleznoe/images/formules_4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25" y="3422263"/>
            <a:ext cx="2400260" cy="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webmath.ru/poleznoe/images/formules_4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51" y="3439866"/>
            <a:ext cx="2033847" cy="6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/>
          <a:srcRect l="16794" t="52953" r="46679" b="28345"/>
          <a:stretch/>
        </p:blipFill>
        <p:spPr>
          <a:xfrm>
            <a:off x="899592" y="4309600"/>
            <a:ext cx="7703484" cy="2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26642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1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1115616" y="692696"/>
            <a:ext cx="6912768" cy="6023880"/>
          </a:xfrm>
        </p:spPr>
        <p:txBody>
          <a:bodyPr lIns="0" tIns="0" rIns="0" bIns="0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endParaRPr lang="ru-RU" dirty="0">
              <a:latin typeface="Arial" pitchFamily="18"/>
            </a:endParaRPr>
          </a:p>
          <a:p>
            <a:pPr marL="0" lvl="0" indent="0" hangingPunct="0">
              <a:buNone/>
            </a:pPr>
            <a:endParaRPr lang="ru-RU" dirty="0">
              <a:latin typeface="Arial" pitchFamily="18"/>
            </a:endParaRPr>
          </a:p>
          <a:p>
            <a:pPr marL="0" lvl="0" indent="0" hangingPunct="0">
              <a:buNone/>
            </a:pPr>
            <a:endParaRPr lang="ru-RU" dirty="0" smtClean="0">
              <a:latin typeface="Arial" pitchFamily="18"/>
            </a:endParaRPr>
          </a:p>
          <a:p>
            <a:pPr marL="0" lvl="0" indent="0" algn="ctr" hangingPunct="0">
              <a:buNone/>
            </a:pPr>
            <a:r>
              <a:rPr lang="ru-RU" sz="3600" b="1" dirty="0" smtClean="0">
                <a:latin typeface="Arial" pitchFamily="18"/>
              </a:rPr>
              <a:t>Цель проекта</a:t>
            </a:r>
            <a:r>
              <a:rPr lang="ru-RU" sz="2800" b="1" dirty="0" smtClean="0">
                <a:latin typeface="Arial" pitchFamily="18"/>
              </a:rPr>
              <a:t>:</a:t>
            </a:r>
          </a:p>
          <a:p>
            <a:pPr marL="0" lvl="0" indent="0" algn="ctr" hangingPunct="0">
              <a:buNone/>
            </a:pPr>
            <a:r>
              <a:rPr lang="ru-RU" dirty="0" smtClean="0">
                <a:latin typeface="Arial" pitchFamily="18"/>
              </a:rPr>
              <a:t> </a:t>
            </a:r>
            <a:r>
              <a:rPr lang="ru-RU" sz="3200" dirty="0" smtClean="0">
                <a:latin typeface="Arial" pitchFamily="18"/>
              </a:rPr>
              <a:t>Систематизация знаний по теме «Неравенства».</a:t>
            </a:r>
            <a:endParaRPr lang="ru-RU" sz="3200" dirty="0">
              <a:latin typeface="Arial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4771053" cy="320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24744"/>
            <a:ext cx="6912768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 smtClean="0"/>
              <a:t>Задачи проекта: </a:t>
            </a:r>
          </a:p>
          <a:p>
            <a:pPr algn="l"/>
            <a:r>
              <a:rPr lang="ru-RU" sz="3600" dirty="0" smtClean="0"/>
              <a:t>1</a:t>
            </a:r>
            <a:r>
              <a:rPr lang="ru-RU" sz="2800" dirty="0" smtClean="0"/>
              <a:t>.Обобщить теорию,</a:t>
            </a:r>
            <a:r>
              <a:rPr lang="ru-RU" dirty="0"/>
              <a:t> </a:t>
            </a:r>
            <a:r>
              <a:rPr lang="ru-RU" sz="2800" dirty="0" smtClean="0"/>
              <a:t>используя               дополнительные источники информации;</a:t>
            </a:r>
          </a:p>
          <a:p>
            <a:pPr algn="l"/>
            <a:r>
              <a:rPr lang="ru-RU" sz="3600" dirty="0" smtClean="0"/>
              <a:t>2.</a:t>
            </a:r>
            <a:r>
              <a:rPr lang="ru-RU" sz="2800" dirty="0" smtClean="0"/>
              <a:t>Выделить основные методы решения неравенств ;</a:t>
            </a:r>
          </a:p>
          <a:p>
            <a:pPr algn="l"/>
            <a:r>
              <a:rPr lang="ru-RU" sz="3600" dirty="0" smtClean="0"/>
              <a:t>3.</a:t>
            </a:r>
            <a:r>
              <a:rPr lang="ru-RU" sz="2800" dirty="0" smtClean="0"/>
              <a:t>Обработать  информацию, провести практические занятия с группой</a:t>
            </a:r>
            <a:r>
              <a:rPr lang="ru-RU" sz="2800" dirty="0"/>
              <a:t>;</a:t>
            </a:r>
            <a:endParaRPr lang="ru-RU" sz="2800" dirty="0" smtClean="0"/>
          </a:p>
          <a:p>
            <a:pPr algn="l"/>
            <a:r>
              <a:rPr lang="ru-RU" sz="3600" dirty="0" smtClean="0"/>
              <a:t>4.</a:t>
            </a:r>
            <a:r>
              <a:rPr lang="ru-RU" sz="2800" dirty="0" smtClean="0"/>
              <a:t>Создать презентацию.</a:t>
            </a:r>
            <a:endParaRPr lang="ru-RU" sz="3600" dirty="0" smtClean="0"/>
          </a:p>
          <a:p>
            <a:pPr algn="l"/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78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840760" cy="4392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Методы реализации:</a:t>
            </a:r>
          </a:p>
          <a:p>
            <a:r>
              <a:rPr lang="ru-RU" sz="3200" dirty="0" smtClean="0"/>
              <a:t>*</a:t>
            </a:r>
            <a:r>
              <a:rPr lang="ru-RU" sz="2800" dirty="0" smtClean="0"/>
              <a:t>Работа с интернет - ресурсами, сбор информации;</a:t>
            </a:r>
          </a:p>
          <a:p>
            <a:r>
              <a:rPr lang="ru-RU" sz="2800" dirty="0" smtClean="0"/>
              <a:t>*Проведение индивидуальных и групповых занятий.</a:t>
            </a:r>
          </a:p>
          <a:p>
            <a:endParaRPr lang="ru-RU" sz="2800" dirty="0" smtClean="0"/>
          </a:p>
          <a:p>
            <a:r>
              <a:rPr lang="ru-RU" sz="2800" dirty="0" smtClean="0"/>
              <a:t>Время  реализации:</a:t>
            </a:r>
          </a:p>
          <a:p>
            <a:r>
              <a:rPr lang="ru-RU" sz="2000" dirty="0" smtClean="0"/>
              <a:t>  </a:t>
            </a:r>
            <a:r>
              <a:rPr lang="ru-RU" sz="2400" dirty="0" smtClean="0"/>
              <a:t>Октябрь 2017г. - февраль 2018г</a:t>
            </a:r>
            <a:r>
              <a:rPr lang="ru-RU" sz="20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20880" cy="504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4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720080"/>
          </a:xfrm>
        </p:spPr>
        <p:txBody>
          <a:bodyPr/>
          <a:lstStyle/>
          <a:p>
            <a:pPr algn="l"/>
            <a:r>
              <a:rPr lang="ru-RU" sz="3200" dirty="0" smtClean="0"/>
              <a:t>Разновидности неравенств.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6400800" cy="39067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Иррациональные неравенства.</a:t>
            </a:r>
          </a:p>
          <a:p>
            <a:r>
              <a:rPr lang="ru-RU" sz="2800" dirty="0" smtClean="0"/>
              <a:t>Дробно-рациональные неравенства </a:t>
            </a:r>
          </a:p>
          <a:p>
            <a:r>
              <a:rPr lang="ru-RU" sz="2800" dirty="0" smtClean="0"/>
              <a:t>Показательные неравенства.</a:t>
            </a:r>
          </a:p>
          <a:p>
            <a:r>
              <a:rPr lang="ru-RU" sz="2800" dirty="0" smtClean="0"/>
              <a:t>Логарифмические неравенства.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86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1008112"/>
          </a:xfrm>
        </p:spPr>
        <p:txBody>
          <a:bodyPr/>
          <a:lstStyle/>
          <a:p>
            <a:pPr algn="l"/>
            <a:r>
              <a:rPr lang="ru-RU" sz="3600" dirty="0" smtClean="0"/>
              <a:t>Показательные </a:t>
            </a:r>
            <a:r>
              <a:rPr lang="ru-RU" sz="3600" dirty="0" err="1" smtClean="0"/>
              <a:t>неравества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344816" cy="5112568"/>
          </a:xfrm>
        </p:spPr>
        <p:txBody>
          <a:bodyPr/>
          <a:lstStyle/>
          <a:p>
            <a:r>
              <a:rPr lang="ru-RU" sz="1800" b="1" dirty="0" smtClean="0"/>
              <a:t>Показательные неравенства </a:t>
            </a:r>
            <a:r>
              <a:rPr lang="ru-RU" sz="1800" dirty="0" smtClean="0"/>
              <a:t>– это неравенство, в котором неизвестное находится в показателе степени.</a:t>
            </a:r>
          </a:p>
          <a:p>
            <a:r>
              <a:rPr lang="ru-RU" sz="1600" dirty="0" smtClean="0"/>
              <a:t>Простейшее показательно неравенство имеет вид:</a:t>
            </a:r>
          </a:p>
          <a:p>
            <a:endParaRPr lang="ru-RU" sz="16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474" t="55906" r="58855" b="39172"/>
          <a:stretch/>
        </p:blipFill>
        <p:spPr>
          <a:xfrm>
            <a:off x="1331640" y="2276872"/>
            <a:ext cx="5760624" cy="576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3474" t="18500" r="47043" b="60498"/>
          <a:stretch/>
        </p:blipFill>
        <p:spPr>
          <a:xfrm>
            <a:off x="827584" y="3140968"/>
            <a:ext cx="722374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1" cy="1143000"/>
          </a:xfrm>
        </p:spPr>
        <p:txBody>
          <a:bodyPr/>
          <a:lstStyle/>
          <a:p>
            <a:pPr algn="l"/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31874" t="38205" r="29877" b="38221"/>
          <a:stretch/>
        </p:blipFill>
        <p:spPr>
          <a:xfrm>
            <a:off x="611560" y="1988840"/>
            <a:ext cx="7991411" cy="25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289" y="476672"/>
            <a:ext cx="6512511" cy="1143000"/>
          </a:xfrm>
        </p:spPr>
        <p:txBody>
          <a:bodyPr/>
          <a:lstStyle/>
          <a:p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7144" y="2636912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1737" t="36219" r="30629" b="21453"/>
          <a:stretch/>
        </p:blipFill>
        <p:spPr>
          <a:xfrm>
            <a:off x="2771800" y="0"/>
            <a:ext cx="6192689" cy="346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1737" t="41141" r="30629" b="20468"/>
          <a:stretch/>
        </p:blipFill>
        <p:spPr>
          <a:xfrm>
            <a:off x="2771800" y="3469235"/>
            <a:ext cx="6192689" cy="3104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1737" t="42502" r="58350" b="53753"/>
          <a:stretch/>
        </p:blipFill>
        <p:spPr>
          <a:xfrm>
            <a:off x="1031289" y="251796"/>
            <a:ext cx="2088232" cy="443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31737" t="46060" r="53320" b="50000"/>
          <a:stretch/>
        </p:blipFill>
        <p:spPr>
          <a:xfrm>
            <a:off x="104015" y="2254874"/>
            <a:ext cx="3015506" cy="474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31597" t="25237" r="51980" b="69582"/>
          <a:stretch/>
        </p:blipFill>
        <p:spPr>
          <a:xfrm>
            <a:off x="90236" y="3305368"/>
            <a:ext cx="3043064" cy="5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70806" cy="12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1546" t="19689" r="30821" b="65671"/>
          <a:stretch/>
        </p:blipFill>
        <p:spPr>
          <a:xfrm>
            <a:off x="408789" y="1251038"/>
            <a:ext cx="8445801" cy="184723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31546" t="42201" r="30821" b="42050"/>
          <a:stretch/>
        </p:blipFill>
        <p:spPr>
          <a:xfrm>
            <a:off x="408788" y="3098268"/>
            <a:ext cx="8445801" cy="1987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31546" t="19689" r="66794" b="76499"/>
          <a:stretch/>
        </p:blipFill>
        <p:spPr>
          <a:xfrm>
            <a:off x="439213" y="2629873"/>
            <a:ext cx="357468" cy="461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31546" t="19689" r="66794" b="76499"/>
          <a:stretch/>
        </p:blipFill>
        <p:spPr>
          <a:xfrm>
            <a:off x="439213" y="3521761"/>
            <a:ext cx="337556" cy="4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636</TotalTime>
  <Words>236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Проект. Решение неравенств. Задание 15. </vt:lpstr>
      <vt:lpstr>Презентация PowerPoint</vt:lpstr>
      <vt:lpstr>Презентация PowerPoint</vt:lpstr>
      <vt:lpstr>Презентация PowerPoint</vt:lpstr>
      <vt:lpstr>Разновидности неравенств.</vt:lpstr>
      <vt:lpstr>Показательные неравества.</vt:lpstr>
      <vt:lpstr>Презентация PowerPoint</vt:lpstr>
      <vt:lpstr>ф</vt:lpstr>
      <vt:lpstr>Презентация PowerPoint</vt:lpstr>
      <vt:lpstr>Презентация PowerPoint</vt:lpstr>
      <vt:lpstr>Презентация PowerPoint</vt:lpstr>
      <vt:lpstr>Презентация PowerPoint</vt:lpstr>
      <vt:lpstr>Логарифмические неравенства.</vt:lpstr>
      <vt:lpstr>Презентация PowerPoint</vt:lpstr>
      <vt:lpstr>Основные свойства функции: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Проект. Решение неравенств. Задание 15. </dc:title>
  <dc:creator>10baza1</dc:creator>
  <cp:lastModifiedBy>1</cp:lastModifiedBy>
  <cp:revision>60</cp:revision>
  <dcterms:created xsi:type="dcterms:W3CDTF">2017-12-13T05:15:13Z</dcterms:created>
  <dcterms:modified xsi:type="dcterms:W3CDTF">2019-04-29T14:14:13Z</dcterms:modified>
</cp:coreProperties>
</file>